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362" r:id="rId10"/>
    <p:sldId id="311" r:id="rId11"/>
    <p:sldId id="295" r:id="rId12"/>
    <p:sldId id="312" r:id="rId13"/>
    <p:sldId id="313" r:id="rId14"/>
    <p:sldId id="330" r:id="rId15"/>
    <p:sldId id="346" r:id="rId16"/>
    <p:sldId id="262" r:id="rId17"/>
    <p:sldId id="263" r:id="rId18"/>
    <p:sldId id="264" r:id="rId19"/>
    <p:sldId id="283" r:id="rId20"/>
    <p:sldId id="265" r:id="rId21"/>
    <p:sldId id="285" r:id="rId22"/>
    <p:sldId id="266" r:id="rId23"/>
    <p:sldId id="271" r:id="rId24"/>
    <p:sldId id="286" r:id="rId25"/>
    <p:sldId id="277" r:id="rId26"/>
    <p:sldId id="276" r:id="rId27"/>
    <p:sldId id="275" r:id="rId28"/>
    <p:sldId id="268" r:id="rId29"/>
    <p:sldId id="272" r:id="rId30"/>
    <p:sldId id="273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9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sv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sv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sv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sv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3.jpeg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.png"/><Relationship Id="rId11" Type="http://schemas.openxmlformats.org/officeDocument/2006/relationships/tags" Target="../tags/tag6.xml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.png"/><Relationship Id="rId11" Type="http://schemas.openxmlformats.org/officeDocument/2006/relationships/tags" Target="../tags/tag7.xml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.png"/><Relationship Id="rId11" Type="http://schemas.openxmlformats.org/officeDocument/2006/relationships/tags" Target="../tags/tag8.xml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6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6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6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6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6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0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6.w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sv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sv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sv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pc/AppData/Local/Temp/picturecompress_20220404162707/output_1.pngoutput_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9616" b="49820"/>
          <a:stretch>
            <a:fillRect/>
          </a:stretch>
        </p:blipFill>
        <p:spPr>
          <a:xfrm>
            <a:off x="4289425" y="266065"/>
            <a:ext cx="1207135" cy="1152525"/>
          </a:xfrm>
          <a:prstGeom prst="rect">
            <a:avLst/>
          </a:prstGeom>
        </p:spPr>
      </p:pic>
      <p:pic>
        <p:nvPicPr>
          <p:cNvPr id="6" name="图片 5" descr="C:/Users/pc/AppData/Local/Temp/picturecompress_20220404162707/output_1.pngoutput_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50172" b="49544"/>
          <a:stretch>
            <a:fillRect/>
          </a:stretch>
        </p:blipFill>
        <p:spPr>
          <a:xfrm>
            <a:off x="5751195" y="259715"/>
            <a:ext cx="1193800" cy="1158875"/>
          </a:xfrm>
          <a:prstGeom prst="rect">
            <a:avLst/>
          </a:prstGeom>
        </p:spPr>
      </p:pic>
      <p:pic>
        <p:nvPicPr>
          <p:cNvPr id="7" name="图片 6" descr="C:/Users/pc/AppData/Local/Temp/picturecompress_20220404162707/output_1.pngoutput_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rcRect t="49765" r="49642"/>
          <a:stretch>
            <a:fillRect/>
          </a:stretch>
        </p:blipFill>
        <p:spPr>
          <a:xfrm>
            <a:off x="4290060" y="1651635"/>
            <a:ext cx="1206500" cy="1153795"/>
          </a:xfrm>
          <a:prstGeom prst="rect">
            <a:avLst/>
          </a:prstGeom>
        </p:spPr>
      </p:pic>
      <p:pic>
        <p:nvPicPr>
          <p:cNvPr id="8" name="图片 7" descr="C:/Users/pc/AppData/Local/Temp/picturecompress_20220404162707/output_1.pngoutput_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50066" t="49793"/>
          <a:stretch>
            <a:fillRect/>
          </a:stretch>
        </p:blipFill>
        <p:spPr>
          <a:xfrm>
            <a:off x="5751195" y="1652270"/>
            <a:ext cx="1196340" cy="1153160"/>
          </a:xfrm>
          <a:prstGeom prst="rect">
            <a:avLst/>
          </a:prstGeom>
        </p:spPr>
      </p:pic>
      <p:pic>
        <p:nvPicPr>
          <p:cNvPr id="9" name="图片 8" descr="C:/Users/pc/AppData/Local/Temp/picturecompress_20220404162707/output_1.pngoutput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07098" y="399415"/>
            <a:ext cx="2395538" cy="229689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7"/>
          <a:srcRect l="4148" t="3740" r="4682" b="4656"/>
          <a:stretch>
            <a:fillRect/>
          </a:stretch>
        </p:blipFill>
        <p:spPr>
          <a:xfrm>
            <a:off x="7205980" y="3185160"/>
            <a:ext cx="2275205" cy="2286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转移窗口下的自注意力 (1)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1888490"/>
            <a:ext cx="12192000" cy="3081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Relative position bias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99920" y="1518920"/>
            <a:ext cx="8391525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CNN与Transformer长距离建模 (1)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90800" y="1447800"/>
            <a:ext cx="70104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去雾发展分类图 (1)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62200" y="1666875"/>
            <a:ext cx="746760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16510" y="67310"/>
            <a:ext cx="5064125" cy="1800225"/>
            <a:chOff x="5356" y="2494"/>
            <a:chExt cx="7975" cy="2835"/>
          </a:xfrm>
        </p:grpSpPr>
        <p:pic>
          <p:nvPicPr>
            <p:cNvPr id="4" name="图片 3" descr="C:/Users/pc/AppData/Local/Temp/picturecompress_20220417100615/output_1.pngoutput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552" y="2494"/>
              <a:ext cx="3779" cy="2835"/>
            </a:xfrm>
            <a:prstGeom prst="rect">
              <a:avLst/>
            </a:prstGeom>
          </p:spPr>
        </p:pic>
        <p:pic>
          <p:nvPicPr>
            <p:cNvPr id="5" name="图片 4" descr="C:/Users/pc/AppData/Local/Temp/picturecompress_20220417100615/output_2.pngoutput_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" y="2494"/>
              <a:ext cx="3779" cy="2835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127240" y="67310"/>
            <a:ext cx="5064760" cy="1799590"/>
            <a:chOff x="5179" y="3983"/>
            <a:chExt cx="7976" cy="2834"/>
          </a:xfrm>
        </p:grpSpPr>
        <p:pic>
          <p:nvPicPr>
            <p:cNvPr id="8" name="图片 7" descr="C:/Users/pc/AppData/Local/Temp/picturecompress_20220417110836/output_1.pngoutput_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9" y="3983"/>
              <a:ext cx="3779" cy="2835"/>
            </a:xfrm>
            <a:prstGeom prst="rect">
              <a:avLst/>
            </a:prstGeom>
          </p:spPr>
        </p:pic>
        <p:pic>
          <p:nvPicPr>
            <p:cNvPr id="9" name="图片 8" descr="47_hazy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5" y="3983"/>
              <a:ext cx="3780" cy="2835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52705" y="2192655"/>
            <a:ext cx="5541010" cy="1800225"/>
            <a:chOff x="4583" y="3717"/>
            <a:chExt cx="8726" cy="2835"/>
          </a:xfrm>
        </p:grpSpPr>
        <p:pic>
          <p:nvPicPr>
            <p:cNvPr id="2" name="图片 1" descr="C:/Users/pc/AppData/Local/Temp/picturecompress_20220418101346/output_1.jpgoutput_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3" y="3717"/>
              <a:ext cx="4155" cy="2835"/>
            </a:xfrm>
            <a:prstGeom prst="rect">
              <a:avLst/>
            </a:prstGeom>
          </p:spPr>
        </p:pic>
        <p:pic>
          <p:nvPicPr>
            <p:cNvPr id="3" name="图片 2" descr="C:/Users/pc/AppData/Local/Temp/picturecompress_20220418101420/output_1.jpgoutput_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5" y="3718"/>
              <a:ext cx="4155" cy="2835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004050" y="2275205"/>
            <a:ext cx="5309870" cy="3059430"/>
            <a:chOff x="11030" y="3583"/>
            <a:chExt cx="8362" cy="4818"/>
          </a:xfrm>
        </p:grpSpPr>
        <p:pic>
          <p:nvPicPr>
            <p:cNvPr id="11" name="图片 10" descr="C:/Users/pc/AppData/Local/Temp/picturecompress_20220418105929/output_1.jpgoutput_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30" y="3583"/>
              <a:ext cx="3973" cy="4819"/>
            </a:xfrm>
            <a:prstGeom prst="rect">
              <a:avLst/>
            </a:prstGeom>
          </p:spPr>
        </p:pic>
        <p:pic>
          <p:nvPicPr>
            <p:cNvPr id="12" name="图片 11" descr="C:/Users/pc/AppData/Local/Temp/picturecompress_20220418105944/output_1.jpgoutput_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420" y="3583"/>
              <a:ext cx="3973" cy="4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" name="组合 31"/>
          <p:cNvGrpSpPr/>
          <p:nvPr/>
        </p:nvGrpSpPr>
        <p:grpSpPr>
          <a:xfrm>
            <a:off x="2273300" y="753110"/>
            <a:ext cx="8239760" cy="4994275"/>
            <a:chOff x="3580" y="1186"/>
            <a:chExt cx="12976" cy="786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15" y="1186"/>
              <a:ext cx="2759" cy="207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97" y="1186"/>
              <a:ext cx="2758" cy="20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0" y="3864"/>
              <a:ext cx="2764" cy="207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" y="1186"/>
              <a:ext cx="2763" cy="207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4354" y="4517"/>
              <a:ext cx="1576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(j)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Hazy input</a:t>
              </a:r>
              <a:endPara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244" y="3262"/>
              <a:ext cx="128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(a)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DCP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[12]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458" y="3261"/>
              <a:ext cx="1896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(b)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DehazeNet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[1</a:t>
              </a:r>
              <a:r>
                <a:rPr lang="en-US" altLang="zh-CN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3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]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89" y="2442"/>
              <a:ext cx="2756" cy="20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0965" y="3261"/>
              <a:ext cx="176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(c)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AOD-Net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[</a:t>
              </a:r>
              <a:r>
                <a:rPr lang="en-US" altLang="zh-CN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44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]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813" y="5939"/>
              <a:ext cx="2336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(d)GridDehazeNet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[</a:t>
              </a:r>
              <a:r>
                <a:rPr lang="en-US" altLang="zh-CN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45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]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0" y="3864"/>
              <a:ext cx="2767" cy="207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78" y="3864"/>
              <a:ext cx="2767" cy="207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0" y="6542"/>
              <a:ext cx="2767" cy="207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9" y="6542"/>
              <a:ext cx="2767" cy="2075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7482" y="5939"/>
              <a:ext cx="1663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(e)FFA-Net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[</a:t>
              </a:r>
              <a:r>
                <a:rPr lang="en-US" altLang="zh-CN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46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]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026" y="5939"/>
              <a:ext cx="1640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(f)MSBDN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[</a:t>
              </a:r>
              <a:r>
                <a:rPr lang="en-US" altLang="zh-CN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47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]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159" y="8617"/>
              <a:ext cx="1520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(g)KDDN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[</a:t>
              </a:r>
              <a:r>
                <a:rPr lang="en-US" altLang="zh-CN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48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]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442" y="8617"/>
              <a:ext cx="1895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(h)AECR-Net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[</a:t>
              </a:r>
              <a:r>
                <a:rPr lang="en-US" altLang="zh-CN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49</a:t>
              </a:r>
              <a:r>
                <a: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]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77" y="6542"/>
              <a:ext cx="2768" cy="2075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1340" y="8617"/>
              <a:ext cx="98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(i)</a:t>
              </a:r>
              <a:r>
                <a:rPr 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Ours</a:t>
              </a:r>
              <a:endParaRPr 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29" name="图片 28" descr="C:/Users/pc/AppData/Local/Temp/picturecompress_20220422083233/output_1.pngoutput_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3789" y="5517"/>
              <a:ext cx="2767" cy="2075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4234" y="7592"/>
              <a:ext cx="1835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(k)Ground-truth</a:t>
              </a:r>
              <a:endPara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" name="组合 31"/>
          <p:cNvGrpSpPr/>
          <p:nvPr/>
        </p:nvGrpSpPr>
        <p:grpSpPr>
          <a:xfrm>
            <a:off x="3103880" y="1134745"/>
            <a:ext cx="6579870" cy="4275619"/>
            <a:chOff x="3580" y="1186"/>
            <a:chExt cx="12976" cy="794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15" y="1186"/>
              <a:ext cx="2759" cy="207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97" y="1186"/>
              <a:ext cx="2758" cy="20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0" y="3864"/>
              <a:ext cx="2764" cy="20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" y="1186"/>
              <a:ext cx="2763" cy="207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4112" y="4517"/>
              <a:ext cx="2190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(j)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Hazy input</a:t>
              </a:r>
              <a:endPara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78" y="3262"/>
              <a:ext cx="1433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(a)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DCP</a:t>
              </a:r>
              <a:endPara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406" y="3261"/>
              <a:ext cx="2060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(b)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DehazeNet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89" y="2442"/>
              <a:ext cx="2756" cy="20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0844" y="3261"/>
              <a:ext cx="2065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(c)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AOD-Net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90" y="5939"/>
              <a:ext cx="2630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(d)GridDehazeNet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0" y="3864"/>
              <a:ext cx="2767" cy="207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78" y="3864"/>
              <a:ext cx="2767" cy="207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0" y="6542"/>
              <a:ext cx="2767" cy="207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9" y="6542"/>
              <a:ext cx="2767" cy="2075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7453" y="5939"/>
              <a:ext cx="1945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(e)FFA-Net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904" y="5939"/>
              <a:ext cx="1915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(f)MSBDN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176" y="8616"/>
              <a:ext cx="1630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(g)KDDN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306" y="8617"/>
              <a:ext cx="2212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(h)AECR-Net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77" y="6542"/>
              <a:ext cx="2768" cy="2075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1229" y="8617"/>
              <a:ext cx="1395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(i)</a:t>
              </a:r>
              <a:r>
                <a:rPr 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Ours</a:t>
              </a:r>
              <a:endParaRPr 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29" name="图片 28" descr="C:/Users/pc/AppData/Local/Temp/picturecompress_20220422083233/output_1.pngoutput_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3789" y="5517"/>
              <a:ext cx="2767" cy="2075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4029" y="7592"/>
              <a:ext cx="2453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(k)Ground-truth</a:t>
              </a:r>
              <a:endPara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0" name="组合 49"/>
          <p:cNvGrpSpPr>
            <a:grpSpLocks noChangeAspect="1"/>
          </p:cNvGrpSpPr>
          <p:nvPr/>
        </p:nvGrpSpPr>
        <p:grpSpPr>
          <a:xfrm>
            <a:off x="2435225" y="859155"/>
            <a:ext cx="5852795" cy="3852545"/>
            <a:chOff x="3580" y="1186"/>
            <a:chExt cx="12976" cy="7964"/>
          </a:xfrm>
        </p:grpSpPr>
        <p:grpSp>
          <p:nvGrpSpPr>
            <p:cNvPr id="32" name="组合 31"/>
            <p:cNvGrpSpPr/>
            <p:nvPr/>
          </p:nvGrpSpPr>
          <p:grpSpPr>
            <a:xfrm>
              <a:off x="3580" y="1186"/>
              <a:ext cx="12976" cy="7964"/>
              <a:chOff x="3580" y="1186"/>
              <a:chExt cx="12976" cy="796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15" y="1186"/>
                <a:ext cx="2759" cy="2075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97" y="1186"/>
                <a:ext cx="2758" cy="2075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0" y="3864"/>
                <a:ext cx="2764" cy="207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6" y="1186"/>
                <a:ext cx="2763" cy="2075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14136" y="4517"/>
                <a:ext cx="2075" cy="53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(j)</a:t>
                </a:r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Hazy input</a:t>
                </a:r>
                <a:endPara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291" y="3261"/>
                <a:ext cx="1344" cy="53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(a)</a:t>
                </a:r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DCP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291" y="3261"/>
                <a:ext cx="2154" cy="53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(b)</a:t>
                </a:r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DehazeNet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89" y="2442"/>
                <a:ext cx="2756" cy="2075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0873" y="3261"/>
                <a:ext cx="1977" cy="53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(c)</a:t>
                </a:r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AOD-Net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626" y="5939"/>
                <a:ext cx="2734" cy="53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(d)GridDehazeNet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0" y="3864"/>
                <a:ext cx="2767" cy="2075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78" y="3864"/>
                <a:ext cx="2767" cy="2075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0" y="6542"/>
                <a:ext cx="2767" cy="2075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19" y="6542"/>
                <a:ext cx="2767" cy="2075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7419" y="5939"/>
                <a:ext cx="1848" cy="53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(e)FFA-Net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0758" y="5939"/>
                <a:ext cx="1817" cy="53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(f)MSBDN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166" y="8617"/>
                <a:ext cx="1659" cy="53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(g)KDDN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326" y="8617"/>
                <a:ext cx="2153" cy="53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(h)AECR-Net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7" y="6542"/>
                <a:ext cx="2768" cy="2075"/>
              </a:xfrm>
              <a:prstGeom prst="rect">
                <a:avLst/>
              </a:prstGeom>
            </p:spPr>
          </p:pic>
          <p:sp>
            <p:nvSpPr>
              <p:cNvPr id="27" name="文本框 26"/>
              <p:cNvSpPr txBox="1"/>
              <p:nvPr/>
            </p:nvSpPr>
            <p:spPr>
              <a:xfrm>
                <a:off x="11230" y="8617"/>
                <a:ext cx="1292" cy="53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(i)</a:t>
                </a:r>
                <a:r>
                  <a:rPr 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Ours</a:t>
                </a:r>
                <a:endParaRPr 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pic>
            <p:nvPicPr>
              <p:cNvPr id="29" name="图片 28" descr="C:/Users/pc/AppData/Local/Temp/picturecompress_20220422083233/output_1.pngoutput_1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13789" y="5517"/>
                <a:ext cx="2767" cy="2075"/>
              </a:xfrm>
              <a:prstGeom prst="rect">
                <a:avLst/>
              </a:prstGeom>
            </p:spPr>
          </p:pic>
          <p:sp>
            <p:nvSpPr>
              <p:cNvPr id="30" name="文本框 29"/>
              <p:cNvSpPr txBox="1"/>
              <p:nvPr/>
            </p:nvSpPr>
            <p:spPr>
              <a:xfrm>
                <a:off x="13959" y="7592"/>
                <a:ext cx="2416" cy="53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(k)Ground-truth</a:t>
                </a:r>
                <a:endPara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7698" y="8026"/>
              <a:ext cx="970" cy="4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8367" y="6816"/>
              <a:ext cx="970" cy="40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213" y="8026"/>
              <a:ext cx="970" cy="4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852" y="6816"/>
              <a:ext cx="970" cy="40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515" y="7006"/>
              <a:ext cx="970" cy="4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5217" y="5811"/>
              <a:ext cx="970" cy="40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515" y="3981"/>
              <a:ext cx="970" cy="4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5217" y="2786"/>
              <a:ext cx="970" cy="40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305" y="8026"/>
              <a:ext cx="970" cy="4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974" y="6816"/>
              <a:ext cx="970" cy="40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305" y="5322"/>
              <a:ext cx="970" cy="4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974" y="4112"/>
              <a:ext cx="970" cy="40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640" y="5322"/>
              <a:ext cx="970" cy="4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09" y="4112"/>
              <a:ext cx="970" cy="40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183" y="5322"/>
              <a:ext cx="970" cy="4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852" y="4112"/>
              <a:ext cx="970" cy="40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188" y="2664"/>
              <a:ext cx="970" cy="4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1857" y="1454"/>
              <a:ext cx="970" cy="40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640" y="2664"/>
              <a:ext cx="970" cy="4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8309" y="1454"/>
              <a:ext cx="970" cy="40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305" y="2664"/>
              <a:ext cx="970" cy="4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974" y="1454"/>
              <a:ext cx="970" cy="40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3086100" y="1087120"/>
            <a:ext cx="6703060" cy="4323080"/>
            <a:chOff x="4860" y="1712"/>
            <a:chExt cx="10556" cy="6808"/>
          </a:xfrm>
        </p:grpSpPr>
        <p:sp>
          <p:nvSpPr>
            <p:cNvPr id="11" name="文本框 10"/>
            <p:cNvSpPr txBox="1"/>
            <p:nvPr/>
          </p:nvSpPr>
          <p:spPr>
            <a:xfrm>
              <a:off x="13298" y="4611"/>
              <a:ext cx="174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(j) 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Hazy input</a:t>
              </a:r>
              <a:endPara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444" y="3494"/>
              <a:ext cx="114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(a)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DCP</a:t>
              </a:r>
              <a:endPara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935" y="3493"/>
              <a:ext cx="164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(b)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DehazeNet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728" y="3493"/>
              <a:ext cx="164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(c) 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AOD-Net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76" y="5816"/>
              <a:ext cx="210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(d)GridDehazeNet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069" y="5816"/>
              <a:ext cx="155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(e) FFA-Net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816" y="5816"/>
              <a:ext cx="152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(f) MSBDN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364" y="8085"/>
              <a:ext cx="130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(g)KDDN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930" y="8086"/>
              <a:ext cx="176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(h) AECR-Net</a:t>
              </a:r>
              <a:endParaRPr lang="zh-CN" alt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996" y="8086"/>
              <a:ext cx="111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(i) </a:t>
              </a:r>
              <a:r>
                <a:rPr 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Ours</a:t>
              </a:r>
              <a:endParaRPr 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3193" y="7153"/>
              <a:ext cx="195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(k) Ground-truth</a:t>
              </a:r>
              <a:endPara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056" y="2886"/>
              <a:ext cx="2335" cy="175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0" y="1714"/>
              <a:ext cx="2349" cy="175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3" y="1712"/>
              <a:ext cx="2349" cy="175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09" y="1730"/>
              <a:ext cx="2343" cy="175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8" y="4059"/>
              <a:ext cx="2342" cy="175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6" y="4059"/>
              <a:ext cx="2340" cy="1757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08" y="4059"/>
              <a:ext cx="2343" cy="175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0" y="6347"/>
              <a:ext cx="2340" cy="1757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81" y="6355"/>
              <a:ext cx="2341" cy="175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80" y="5460"/>
              <a:ext cx="2337" cy="1757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96" y="6388"/>
              <a:ext cx="2341" cy="1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9" name="组合 48"/>
          <p:cNvGrpSpPr>
            <a:grpSpLocks noChangeAspect="1"/>
          </p:cNvGrpSpPr>
          <p:nvPr/>
        </p:nvGrpSpPr>
        <p:grpSpPr>
          <a:xfrm>
            <a:off x="3086100" y="1087120"/>
            <a:ext cx="5972637" cy="3852000"/>
            <a:chOff x="4860" y="1712"/>
            <a:chExt cx="10556" cy="6808"/>
          </a:xfrm>
        </p:grpSpPr>
        <p:grpSp>
          <p:nvGrpSpPr>
            <p:cNvPr id="36" name="组合 35"/>
            <p:cNvGrpSpPr/>
            <p:nvPr/>
          </p:nvGrpSpPr>
          <p:grpSpPr>
            <a:xfrm>
              <a:off x="4860" y="1712"/>
              <a:ext cx="10556" cy="6808"/>
              <a:chOff x="4860" y="1712"/>
              <a:chExt cx="10556" cy="6808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3298" y="4611"/>
                <a:ext cx="1749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(j) </a:t>
                </a:r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Hazy input</a:t>
                </a:r>
                <a:endPara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444" y="3494"/>
                <a:ext cx="1144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(a)</a:t>
                </a:r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DCP</a:t>
                </a:r>
                <a:endPara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935" y="3493"/>
                <a:ext cx="1645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(b)</a:t>
                </a:r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DehazeNet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0728" y="3493"/>
                <a:ext cx="1649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(c) </a:t>
                </a:r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AOD-Net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976" y="5816"/>
                <a:ext cx="2100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(d)GridDehazeNet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069" y="5816"/>
                <a:ext cx="1553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(e) FFA-Net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0816" y="5816"/>
                <a:ext cx="1529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(f) MSBDN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5364" y="8085"/>
                <a:ext cx="1302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(g)KDDN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930" y="8086"/>
                <a:ext cx="1766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(h) AECR-Net</a:t>
                </a:r>
                <a:endParaRPr lang="zh-CN" alt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0996" y="8086"/>
                <a:ext cx="1114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(i) </a:t>
                </a:r>
                <a:r>
                  <a:rPr 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Ours</a:t>
                </a:r>
                <a:endParaRPr 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3193" y="7153"/>
                <a:ext cx="1959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(k) Ground-truth</a:t>
                </a:r>
                <a:endPara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056" y="2886"/>
                <a:ext cx="2335" cy="1757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0" y="1714"/>
                <a:ext cx="2349" cy="1757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83" y="1712"/>
                <a:ext cx="2349" cy="1757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9" y="1730"/>
                <a:ext cx="2343" cy="1757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8" y="4059"/>
                <a:ext cx="2342" cy="1757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06" y="4059"/>
                <a:ext cx="2340" cy="1757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08" y="4059"/>
                <a:ext cx="2343" cy="1757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0" y="6347"/>
                <a:ext cx="2340" cy="1757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1" y="6355"/>
                <a:ext cx="2341" cy="1757"/>
              </a:xfrm>
              <a:prstGeom prst="rect">
                <a:avLst/>
              </a:prstGeom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80" y="5460"/>
                <a:ext cx="2337" cy="1757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96" y="6388"/>
                <a:ext cx="2341" cy="1757"/>
              </a:xfrm>
              <a:prstGeom prst="rect">
                <a:avLst/>
              </a:prstGeom>
            </p:spPr>
          </p:pic>
        </p:grpSp>
        <p:sp>
          <p:nvSpPr>
            <p:cNvPr id="8" name="矩形 7"/>
            <p:cNvSpPr/>
            <p:nvPr/>
          </p:nvSpPr>
          <p:spPr>
            <a:xfrm>
              <a:off x="8891" y="7776"/>
              <a:ext cx="689" cy="30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930" y="6908"/>
              <a:ext cx="689" cy="309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1688" y="7795"/>
              <a:ext cx="689" cy="30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0727" y="6927"/>
              <a:ext cx="689" cy="309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203" y="7775"/>
              <a:ext cx="689" cy="30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242" y="6907"/>
              <a:ext cx="689" cy="309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4403" y="6865"/>
              <a:ext cx="689" cy="30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3442" y="5997"/>
              <a:ext cx="689" cy="309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403" y="4302"/>
              <a:ext cx="689" cy="30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3442" y="3434"/>
              <a:ext cx="689" cy="309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1688" y="5460"/>
              <a:ext cx="689" cy="30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0727" y="4592"/>
              <a:ext cx="689" cy="309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891" y="5457"/>
              <a:ext cx="689" cy="30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930" y="4589"/>
              <a:ext cx="689" cy="309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203" y="5468"/>
              <a:ext cx="689" cy="30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242" y="4600"/>
              <a:ext cx="689" cy="309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203" y="3125"/>
              <a:ext cx="689" cy="30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5242" y="2257"/>
              <a:ext cx="689" cy="309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890" y="3125"/>
              <a:ext cx="689" cy="30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930" y="2255"/>
              <a:ext cx="689" cy="309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1688" y="3125"/>
              <a:ext cx="689" cy="30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727" y="2257"/>
              <a:ext cx="689" cy="309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1262380" y="300355"/>
            <a:ext cx="6923405" cy="2873375"/>
            <a:chOff x="1988" y="473"/>
            <a:chExt cx="10903" cy="4525"/>
          </a:xfrm>
        </p:grpSpPr>
        <p:pic>
          <p:nvPicPr>
            <p:cNvPr id="101" name="图片 100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988" y="473"/>
              <a:ext cx="8895" cy="394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/>
          </p:nvSpPr>
          <p:spPr>
            <a:xfrm>
              <a:off x="3321" y="4418"/>
              <a:ext cx="131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Layer i</a:t>
              </a:r>
              <a:endParaRPr lang="en-US" altLang="zh-CN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103" y="1395"/>
              <a:ext cx="1788" cy="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500">
                  <a:solidFill>
                    <a:schemeClr val="tx1"/>
                  </a:solidFill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划分的窗口</a:t>
              </a:r>
              <a:endParaRPr lang="zh-CN" altLang="en-US" sz="150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172" y="4418"/>
              <a:ext cx="167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Layer i</a:t>
              </a:r>
              <a:r>
                <a:rPr lang="en-US" altLang="zh-CN"/>
                <a:t>+1</a:t>
              </a:r>
              <a:endParaRPr lang="en-US" altLang="zh-CN"/>
            </a:p>
          </p:txBody>
        </p:sp>
      </p:grpSp>
      <p:pic>
        <p:nvPicPr>
          <p:cNvPr id="11" name="图片 10" descr="两个相邻阶段窗口划分.drawi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2380" y="3678555"/>
            <a:ext cx="7305675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" name="组合 47"/>
          <p:cNvGrpSpPr/>
          <p:nvPr/>
        </p:nvGrpSpPr>
        <p:grpSpPr>
          <a:xfrm>
            <a:off x="0" y="822325"/>
            <a:ext cx="12048635" cy="4029855"/>
            <a:chOff x="0" y="1295"/>
            <a:chExt cx="18974" cy="6346"/>
          </a:xfrm>
        </p:grpSpPr>
        <p:sp>
          <p:nvSpPr>
            <p:cNvPr id="12" name="文本框 11"/>
            <p:cNvSpPr txBox="1"/>
            <p:nvPr/>
          </p:nvSpPr>
          <p:spPr>
            <a:xfrm>
              <a:off x="5191" y="1296"/>
              <a:ext cx="76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DCP</a:t>
              </a:r>
              <a:endPara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268" y="1295"/>
              <a:ext cx="76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Ours</a:t>
              </a:r>
              <a:endParaRPr 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22" y="1730"/>
              <a:ext cx="2665" cy="265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835" y="1296"/>
              <a:ext cx="143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Hazy input</a:t>
              </a:r>
              <a:endPara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9" y="1730"/>
              <a:ext cx="2653" cy="265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" y="1729"/>
              <a:ext cx="2678" cy="265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8244" y="1295"/>
              <a:ext cx="8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</a:t>
              </a:r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P</a:t>
              </a:r>
              <a:endPara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4" y="1729"/>
              <a:ext cx="2643" cy="2653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0996" y="1296"/>
              <a:ext cx="127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AOD-Net</a:t>
              </a:r>
              <a:endParaRPr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19" name="图片 1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3319" y="1729"/>
              <a:ext cx="2665" cy="265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6846" y="1296"/>
              <a:ext cx="160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Ground-truth</a:t>
              </a:r>
              <a:endParaRPr 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7" y="2838"/>
              <a:ext cx="116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I-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</a:t>
              </a:r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AZE</a:t>
              </a:r>
              <a:endPara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2" y="4988"/>
              <a:ext cx="2660" cy="2653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4" y="4988"/>
              <a:ext cx="2678" cy="2653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5" y="4988"/>
              <a:ext cx="2653" cy="2653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1" y="4988"/>
              <a:ext cx="2667" cy="2653"/>
            </a:xfrm>
            <a:prstGeom prst="rect">
              <a:avLst/>
            </a:prstGeom>
          </p:spPr>
        </p:pic>
        <p:pic>
          <p:nvPicPr>
            <p:cNvPr id="42" name="图片 41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3321" y="4988"/>
              <a:ext cx="2665" cy="2653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0" y="6097"/>
              <a:ext cx="122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O-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</a:t>
              </a:r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AZE</a:t>
              </a:r>
              <a:endPara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46" name="图片 45"/>
            <p:cNvPicPr/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16321" y="1728"/>
              <a:ext cx="2653" cy="2653"/>
            </a:xfrm>
            <a:prstGeom prst="rect">
              <a:avLst/>
            </a:prstGeom>
          </p:spPr>
        </p:pic>
        <p:pic>
          <p:nvPicPr>
            <p:cNvPr id="47" name="图片 46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6312" y="4987"/>
              <a:ext cx="2653" cy="2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2537460" y="2200910"/>
            <a:ext cx="6497955" cy="2180590"/>
            <a:chOff x="3996" y="3466"/>
            <a:chExt cx="10233" cy="3434"/>
          </a:xfrm>
        </p:grpSpPr>
        <p:grpSp>
          <p:nvGrpSpPr>
            <p:cNvPr id="2" name="组合 1"/>
            <p:cNvGrpSpPr/>
            <p:nvPr/>
          </p:nvGrpSpPr>
          <p:grpSpPr>
            <a:xfrm>
              <a:off x="5096" y="3466"/>
              <a:ext cx="9133" cy="3434"/>
              <a:chOff x="5096" y="3466"/>
              <a:chExt cx="9133" cy="3434"/>
            </a:xfrm>
          </p:grpSpPr>
          <p:grpSp>
            <p:nvGrpSpPr>
              <p:cNvPr id="512" name="组合 1"/>
              <p:cNvGrpSpPr>
                <a:grpSpLocks noChangeAspect="1"/>
              </p:cNvGrpSpPr>
              <p:nvPr/>
            </p:nvGrpSpPr>
            <p:grpSpPr>
              <a:xfrm>
                <a:off x="5096" y="3900"/>
                <a:ext cx="9009" cy="3000"/>
                <a:chOff x="0" y="0"/>
                <a:chExt cx="17752" cy="5913"/>
              </a:xfrm>
            </p:grpSpPr>
            <p:pic>
              <p:nvPicPr>
                <p:cNvPr id="513" name="图片 513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2"/>
                  <a:ext cx="2665" cy="2652"/>
                </a:xfrm>
                <a:prstGeom prst="rect">
                  <a:avLst/>
                </a:prstGeom>
              </p:spPr>
            </p:pic>
            <p:pic>
              <p:nvPicPr>
                <p:cNvPr id="514" name="图片 51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27" y="2"/>
                  <a:ext cx="2653" cy="2653"/>
                </a:xfrm>
                <a:prstGeom prst="rect">
                  <a:avLst/>
                </a:prstGeom>
              </p:spPr>
            </p:pic>
            <p:pic>
              <p:nvPicPr>
                <p:cNvPr id="515" name="图片 5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42" y="1"/>
                  <a:ext cx="2678" cy="2653"/>
                </a:xfrm>
                <a:prstGeom prst="rect">
                  <a:avLst/>
                </a:prstGeom>
              </p:spPr>
            </p:pic>
            <p:pic>
              <p:nvPicPr>
                <p:cNvPr id="516" name="图片 5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2" y="1"/>
                  <a:ext cx="2643" cy="2653"/>
                </a:xfrm>
                <a:prstGeom prst="rect">
                  <a:avLst/>
                </a:prstGeom>
              </p:spPr>
            </p:pic>
            <p:pic>
              <p:nvPicPr>
                <p:cNvPr id="517" name="图片 51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97" y="1"/>
                  <a:ext cx="2665" cy="2653"/>
                </a:xfrm>
                <a:prstGeom prst="rect">
                  <a:avLst/>
                </a:prstGeom>
              </p:spPr>
            </p:pic>
            <p:pic>
              <p:nvPicPr>
                <p:cNvPr id="518" name="图片 51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3260"/>
                  <a:ext cx="2660" cy="2653"/>
                </a:xfrm>
                <a:prstGeom prst="rect">
                  <a:avLst/>
                </a:prstGeom>
              </p:spPr>
            </p:pic>
            <p:pic>
              <p:nvPicPr>
                <p:cNvPr id="519" name="图片 51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2" y="3260"/>
                  <a:ext cx="2678" cy="2653"/>
                </a:xfrm>
                <a:prstGeom prst="rect">
                  <a:avLst/>
                </a:prstGeom>
              </p:spPr>
            </p:pic>
            <p:pic>
              <p:nvPicPr>
                <p:cNvPr id="520" name="图片 52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53" y="3260"/>
                  <a:ext cx="2653" cy="2653"/>
                </a:xfrm>
                <a:prstGeom prst="rect">
                  <a:avLst/>
                </a:prstGeom>
              </p:spPr>
            </p:pic>
            <p:pic>
              <p:nvPicPr>
                <p:cNvPr id="521" name="图片 52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9" y="3260"/>
                  <a:ext cx="2667" cy="2653"/>
                </a:xfrm>
                <a:prstGeom prst="rect">
                  <a:avLst/>
                </a:prstGeom>
              </p:spPr>
            </p:pic>
            <p:pic>
              <p:nvPicPr>
                <p:cNvPr id="522" name="图片 522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099" y="3260"/>
                  <a:ext cx="2665" cy="2653"/>
                </a:xfrm>
                <a:prstGeom prst="rect">
                  <a:avLst/>
                </a:prstGeom>
              </p:spPr>
            </p:pic>
            <p:pic>
              <p:nvPicPr>
                <p:cNvPr id="523" name="图片 52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5400000">
                  <a:off x="15099" y="0"/>
                  <a:ext cx="2653" cy="2653"/>
                </a:xfrm>
                <a:prstGeom prst="rect">
                  <a:avLst/>
                </a:prstGeom>
              </p:spPr>
            </p:pic>
            <p:pic>
              <p:nvPicPr>
                <p:cNvPr id="524" name="图片 52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90" y="3259"/>
                  <a:ext cx="2653" cy="2653"/>
                </a:xfrm>
                <a:prstGeom prst="rect">
                  <a:avLst/>
                </a:prstGeom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5111" y="3466"/>
                <a:ext cx="1384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Hazy input</a:t>
                </a:r>
                <a:endPara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920" y="3482"/>
                <a:ext cx="76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DCP</a:t>
                </a:r>
                <a:endPara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1518" y="3482"/>
                <a:ext cx="768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Ours</a:t>
                </a:r>
                <a:endParaRPr 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411" y="3482"/>
                <a:ext cx="86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C</a:t>
                </a:r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A</a:t>
                </a:r>
                <a:r>
                  <a: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P</a:t>
                </a:r>
                <a:endPara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9760" y="3482"/>
                <a:ext cx="127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AOD-Net</a:t>
                </a:r>
                <a:endParaRPr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2625" y="3482"/>
                <a:ext cx="1604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Ground-truth</a:t>
                </a:r>
                <a:endParaRPr lang="en-US" sz="1200" baseline="30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4056" y="4357"/>
              <a:ext cx="117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I-HAZE</a:t>
              </a:r>
              <a:endPara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96" y="6009"/>
              <a:ext cx="129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O-HAZE</a:t>
              </a:r>
              <a:endPara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8" name="组合 97"/>
          <p:cNvGrpSpPr/>
          <p:nvPr/>
        </p:nvGrpSpPr>
        <p:grpSpPr>
          <a:xfrm>
            <a:off x="2537460" y="2200910"/>
            <a:ext cx="5767200" cy="2163600"/>
            <a:chOff x="3996" y="3466"/>
            <a:chExt cx="10232" cy="3434"/>
          </a:xfrm>
        </p:grpSpPr>
        <p:grpSp>
          <p:nvGrpSpPr>
            <p:cNvPr id="5" name="组合 4"/>
            <p:cNvGrpSpPr/>
            <p:nvPr/>
          </p:nvGrpSpPr>
          <p:grpSpPr>
            <a:xfrm>
              <a:off x="3996" y="3466"/>
              <a:ext cx="10233" cy="3434"/>
              <a:chOff x="3996" y="3466"/>
              <a:chExt cx="10233" cy="343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5096" y="3466"/>
                <a:ext cx="9133" cy="3434"/>
                <a:chOff x="5096" y="3466"/>
                <a:chExt cx="9133" cy="3434"/>
              </a:xfrm>
            </p:grpSpPr>
            <p:grpSp>
              <p:nvGrpSpPr>
                <p:cNvPr id="512" name="组合 1"/>
                <p:cNvGrpSpPr>
                  <a:grpSpLocks noChangeAspect="1"/>
                </p:cNvGrpSpPr>
                <p:nvPr/>
              </p:nvGrpSpPr>
              <p:grpSpPr>
                <a:xfrm>
                  <a:off x="5096" y="3900"/>
                  <a:ext cx="9009" cy="3000"/>
                  <a:chOff x="0" y="0"/>
                  <a:chExt cx="17752" cy="5913"/>
                </a:xfrm>
              </p:grpSpPr>
              <p:pic>
                <p:nvPicPr>
                  <p:cNvPr id="513" name="图片 513"/>
                  <p:cNvPicPr>
                    <a:picLocks noChangeAspect="1"/>
                  </p:cNvPicPr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0" y="2"/>
                    <a:ext cx="2665" cy="2652"/>
                  </a:xfrm>
                  <a:prstGeom prst="rect">
                    <a:avLst/>
                  </a:prstGeom>
                </p:spPr>
              </p:pic>
              <p:pic>
                <p:nvPicPr>
                  <p:cNvPr id="514" name="图片 51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027" y="2"/>
                    <a:ext cx="2653" cy="2653"/>
                  </a:xfrm>
                  <a:prstGeom prst="rect">
                    <a:avLst/>
                  </a:prstGeom>
                </p:spPr>
              </p:pic>
              <p:pic>
                <p:nvPicPr>
                  <p:cNvPr id="515" name="图片 51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42" y="1"/>
                    <a:ext cx="2678" cy="2653"/>
                  </a:xfrm>
                  <a:prstGeom prst="rect">
                    <a:avLst/>
                  </a:prstGeom>
                </p:spPr>
              </p:pic>
              <p:pic>
                <p:nvPicPr>
                  <p:cNvPr id="516" name="图片 516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082" y="1"/>
                    <a:ext cx="2643" cy="2653"/>
                  </a:xfrm>
                  <a:prstGeom prst="rect">
                    <a:avLst/>
                  </a:prstGeom>
                </p:spPr>
              </p:pic>
              <p:pic>
                <p:nvPicPr>
                  <p:cNvPr id="517" name="图片 517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097" y="1"/>
                    <a:ext cx="2665" cy="2653"/>
                  </a:xfrm>
                  <a:prstGeom prst="rect">
                    <a:avLst/>
                  </a:prstGeom>
                </p:spPr>
              </p:pic>
              <p:pic>
                <p:nvPicPr>
                  <p:cNvPr id="518" name="图片 518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0" y="3260"/>
                    <a:ext cx="2660" cy="2653"/>
                  </a:xfrm>
                  <a:prstGeom prst="rect">
                    <a:avLst/>
                  </a:prstGeom>
                </p:spPr>
              </p:pic>
              <p:pic>
                <p:nvPicPr>
                  <p:cNvPr id="519" name="图片 519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02" y="3260"/>
                    <a:ext cx="2678" cy="2653"/>
                  </a:xfrm>
                  <a:prstGeom prst="rect">
                    <a:avLst/>
                  </a:prstGeom>
                </p:spPr>
              </p:pic>
              <p:pic>
                <p:nvPicPr>
                  <p:cNvPr id="520" name="图片 520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053" y="3260"/>
                    <a:ext cx="2653" cy="2653"/>
                  </a:xfrm>
                  <a:prstGeom prst="rect">
                    <a:avLst/>
                  </a:prstGeom>
                </p:spPr>
              </p:pic>
              <p:pic>
                <p:nvPicPr>
                  <p:cNvPr id="521" name="图片 521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9079" y="3260"/>
                    <a:ext cx="2667" cy="2653"/>
                  </a:xfrm>
                  <a:prstGeom prst="rect">
                    <a:avLst/>
                  </a:prstGeom>
                </p:spPr>
              </p:pic>
              <p:pic>
                <p:nvPicPr>
                  <p:cNvPr id="522" name="图片 522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099" y="3260"/>
                    <a:ext cx="2665" cy="2653"/>
                  </a:xfrm>
                  <a:prstGeom prst="rect">
                    <a:avLst/>
                  </a:prstGeom>
                </p:spPr>
              </p:pic>
              <p:pic>
                <p:nvPicPr>
                  <p:cNvPr id="523" name="图片 523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rot="5400000">
                    <a:off x="15099" y="0"/>
                    <a:ext cx="2653" cy="2653"/>
                  </a:xfrm>
                  <a:prstGeom prst="rect">
                    <a:avLst/>
                  </a:prstGeom>
                </p:spPr>
              </p:pic>
              <p:pic>
                <p:nvPicPr>
                  <p:cNvPr id="524" name="图片 524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5090" y="3259"/>
                    <a:ext cx="2653" cy="26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文本框 6"/>
                <p:cNvSpPr txBox="1"/>
                <p:nvPr/>
              </p:nvSpPr>
              <p:spPr>
                <a:xfrm>
                  <a:off x="5111" y="3466"/>
                  <a:ext cx="1384" cy="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p>
                  <a:pPr algn="l"/>
                  <a:r>
                    <a:rPr lang="zh-CN" altLang="en-US" sz="12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</a:rPr>
                    <a:t>Hazy input</a:t>
                  </a:r>
                  <a:endPara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endParaRPr>
                </a:p>
              </p:txBody>
            </p:sp>
            <p:sp>
              <p:nvSpPr>
                <p:cNvPr id="12" name="文本框 11"/>
                <p:cNvSpPr txBox="1"/>
                <p:nvPr/>
              </p:nvSpPr>
              <p:spPr>
                <a:xfrm>
                  <a:off x="6920" y="3482"/>
                  <a:ext cx="769" cy="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p>
                  <a:pPr algn="l"/>
                  <a:r>
                    <a:rPr lang="zh-CN" altLang="en-US" sz="12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</a:rPr>
                    <a:t>DCP</a:t>
                  </a:r>
                  <a:endPara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11518" y="3482"/>
                  <a:ext cx="768" cy="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p>
                  <a:pPr algn="l"/>
                  <a:r>
                    <a:rPr lang="en-US" sz="12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</a:rPr>
                    <a:t>Ours</a:t>
                  </a:r>
                  <a:endParaRPr lang="en-US" sz="1200" baseline="30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endParaRPr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>
                  <a:off x="8411" y="3482"/>
                  <a:ext cx="860" cy="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p>
                  <a:pPr algn="l"/>
                  <a:r>
                    <a:rPr lang="zh-CN" altLang="en-US" sz="12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</a:rPr>
                    <a:t>C</a:t>
                  </a:r>
                  <a:r>
                    <a:rPr lang="en-US" altLang="zh-CN" sz="12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</a:rPr>
                    <a:t>A</a:t>
                  </a:r>
                  <a:r>
                    <a:rPr lang="zh-CN" altLang="en-US" sz="12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</a:rPr>
                    <a:t>P</a:t>
                  </a:r>
                  <a:endParaRPr lang="zh-CN" altLang="en-US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endParaRP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9760" y="3482"/>
                  <a:ext cx="1270" cy="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p>
                  <a:pPr algn="l"/>
                  <a:r>
                    <a:rPr sz="12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</a:rPr>
                    <a:t>AOD-Net</a:t>
                  </a:r>
                  <a:endParaRPr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12625" y="3482"/>
                  <a:ext cx="1604" cy="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p>
                  <a:pPr algn="l"/>
                  <a:r>
                    <a:rPr lang="en-US" altLang="zh-CN" sz="12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Ground-truth</a:t>
                  </a:r>
                  <a:endParaRPr lang="en-US" sz="1200" baseline="30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3" name="文本框 2"/>
              <p:cNvSpPr txBox="1"/>
              <p:nvPr/>
            </p:nvSpPr>
            <p:spPr>
              <a:xfrm>
                <a:off x="4056" y="4357"/>
                <a:ext cx="1174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I-HAZE</a:t>
                </a:r>
                <a:endPara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3996" y="6009"/>
                <a:ext cx="1294" cy="4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pPr algn="l"/>
                <a:r>
                  <a:rPr lang="en-US" altLang="zh-CN" sz="12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O-HAZE</a:t>
                </a:r>
                <a:endPara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0062" y="4824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0332" y="4013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96" y="4824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866" y="4013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3113" y="4824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3383" y="4013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592" y="4824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862" y="4013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007" y="4824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277" y="4013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058" y="4824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328" y="4013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64" y="4824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734" y="4013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527" y="4824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797" y="4013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1314" y="6443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745" y="5601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823" y="6443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254" y="5601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9781" y="6443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10212" y="5601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8226" y="6443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8657" y="5601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6693" y="6443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7124" y="5601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168" y="6443"/>
              <a:ext cx="614" cy="27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5599" y="5601"/>
              <a:ext cx="614" cy="275"/>
            </a:xfrm>
            <a:prstGeom prst="rect">
              <a:avLst/>
            </a:prstGeom>
            <a:noFill/>
            <a:ln w="635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775970" y="1097280"/>
            <a:ext cx="11271885" cy="3754120"/>
            <a:chOff x="1222" y="1728"/>
            <a:chExt cx="17751" cy="59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22" y="1730"/>
              <a:ext cx="2665" cy="265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9" y="1730"/>
              <a:ext cx="2653" cy="265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" y="1729"/>
              <a:ext cx="2678" cy="265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4" y="1729"/>
              <a:ext cx="2643" cy="2653"/>
            </a:xfrm>
            <a:prstGeom prst="rect">
              <a:avLst/>
            </a:prstGeom>
          </p:spPr>
        </p:pic>
        <p:pic>
          <p:nvPicPr>
            <p:cNvPr id="19" name="图片 1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3319" y="1729"/>
              <a:ext cx="2665" cy="2653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2" y="4988"/>
              <a:ext cx="2660" cy="2653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4" y="4988"/>
              <a:ext cx="2678" cy="2653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5" y="4988"/>
              <a:ext cx="2653" cy="2653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1" y="4988"/>
              <a:ext cx="2667" cy="2653"/>
            </a:xfrm>
            <a:prstGeom prst="rect">
              <a:avLst/>
            </a:prstGeom>
          </p:spPr>
        </p:pic>
        <p:pic>
          <p:nvPicPr>
            <p:cNvPr id="42" name="图片 41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3321" y="4988"/>
              <a:ext cx="2665" cy="2653"/>
            </a:xfrm>
            <a:prstGeom prst="rect">
              <a:avLst/>
            </a:prstGeom>
          </p:spPr>
        </p:pic>
        <p:pic>
          <p:nvPicPr>
            <p:cNvPr id="46" name="图片 45"/>
            <p:cNvPicPr/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16321" y="1728"/>
              <a:ext cx="2653" cy="2653"/>
            </a:xfrm>
            <a:prstGeom prst="rect">
              <a:avLst/>
            </a:prstGeom>
          </p:spPr>
        </p:pic>
        <p:pic>
          <p:nvPicPr>
            <p:cNvPr id="47" name="图片 46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6312" y="4987"/>
              <a:ext cx="2653" cy="2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775970" y="1097915"/>
            <a:ext cx="5537200" cy="3922395"/>
            <a:chOff x="1222" y="1729"/>
            <a:chExt cx="8720" cy="6177"/>
          </a:xfrm>
        </p:grpSpPr>
        <p:sp>
          <p:nvSpPr>
            <p:cNvPr id="12" name="文本框 11"/>
            <p:cNvSpPr txBox="1"/>
            <p:nvPr/>
          </p:nvSpPr>
          <p:spPr>
            <a:xfrm>
              <a:off x="5024" y="4383"/>
              <a:ext cx="110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(b)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DCP</a:t>
              </a:r>
              <a:endPara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053" y="7471"/>
              <a:ext cx="103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(e)</a:t>
              </a:r>
              <a:r>
                <a:rPr 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Ours</a:t>
              </a:r>
              <a:endParaRPr 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22" y="1730"/>
              <a:ext cx="2665" cy="265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710" y="4383"/>
              <a:ext cx="168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</a:t>
              </a:r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Hazy input</a:t>
              </a:r>
              <a:endPara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9" y="1730"/>
              <a:ext cx="2653" cy="265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" y="1729"/>
              <a:ext cx="2678" cy="265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8058" y="4383"/>
              <a:ext cx="109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(c)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</a:t>
              </a:r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</a:t>
              </a:r>
              <a:r>
                <a:rPr lang="zh-CN" altLang="en-US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P</a:t>
              </a:r>
              <a:endPara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" y="4817"/>
              <a:ext cx="2643" cy="2653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765" y="7471"/>
              <a:ext cx="155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(d)</a:t>
              </a:r>
              <a:r>
                <a:rPr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AOD-Net</a:t>
              </a:r>
              <a:endParaRPr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19" name="图片 1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237" y="4817"/>
              <a:ext cx="2665" cy="265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7674" y="7472"/>
              <a:ext cx="185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(f)</a:t>
              </a:r>
              <a:r>
                <a:rPr lang="en-US" altLang="zh-CN" sz="12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Ground-truth</a:t>
              </a:r>
              <a:endParaRPr lang="en-US" sz="1200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46" name="图片 45"/>
            <p:cNvPicPr/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278" y="4818"/>
              <a:ext cx="2653" cy="2653"/>
            </a:xfrm>
            <a:prstGeom prst="rect">
              <a:avLst/>
            </a:prstGeom>
          </p:spPr>
        </p:pic>
      </p:grpSp>
      <p:grpSp>
        <p:nvGrpSpPr>
          <p:cNvPr id="499" name="组合 1"/>
          <p:cNvGrpSpPr/>
          <p:nvPr/>
        </p:nvGrpSpPr>
        <p:grpSpPr>
          <a:xfrm>
            <a:off x="6654800" y="2671128"/>
            <a:ext cx="5537200" cy="3936365"/>
            <a:chOff x="0" y="0"/>
            <a:chExt cx="8720" cy="6199"/>
          </a:xfrm>
        </p:grpSpPr>
        <p:sp>
          <p:nvSpPr>
            <p:cNvPr id="500" name="文本框 11"/>
            <p:cNvSpPr txBox="1"/>
            <p:nvPr/>
          </p:nvSpPr>
          <p:spPr>
            <a:xfrm>
              <a:off x="3802" y="2654"/>
              <a:ext cx="1104" cy="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200">
                  <a:solidFill>
                    <a:srgbClr val="000000"/>
                  </a:solidFill>
                  <a:effectLst/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(b)DCP</a:t>
              </a:r>
              <a:endParaRPr lang="zh-CN" sz="105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01" name="文本框 26"/>
            <p:cNvSpPr txBox="1"/>
            <p:nvPr/>
          </p:nvSpPr>
          <p:spPr>
            <a:xfrm>
              <a:off x="3831" y="5742"/>
              <a:ext cx="1033" cy="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200">
                  <a:solidFill>
                    <a:srgbClr val="000000"/>
                  </a:solidFill>
                  <a:effectLst/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(e)Ours</a:t>
              </a:r>
              <a:endParaRPr lang="zh-CN" sz="105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502" name="图片 50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1"/>
              <a:ext cx="2665" cy="2652"/>
            </a:xfrm>
            <a:prstGeom prst="rect">
              <a:avLst/>
            </a:prstGeom>
          </p:spPr>
        </p:pic>
        <p:sp>
          <p:nvSpPr>
            <p:cNvPr id="503" name="文本框 503"/>
            <p:cNvSpPr txBox="1"/>
            <p:nvPr/>
          </p:nvSpPr>
          <p:spPr>
            <a:xfrm>
              <a:off x="488" y="2654"/>
              <a:ext cx="1689" cy="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200">
                  <a:solidFill>
                    <a:srgbClr val="000000"/>
                  </a:solidFill>
                  <a:effectLst/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(a)Hazy input</a:t>
              </a:r>
              <a:endParaRPr lang="zh-CN" sz="105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504" name="图片 50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7" y="1"/>
              <a:ext cx="2653" cy="2653"/>
            </a:xfrm>
            <a:prstGeom prst="rect">
              <a:avLst/>
            </a:prstGeom>
          </p:spPr>
        </p:pic>
        <p:pic>
          <p:nvPicPr>
            <p:cNvPr id="505" name="图片 50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2" y="0"/>
              <a:ext cx="2678" cy="2653"/>
            </a:xfrm>
            <a:prstGeom prst="rect">
              <a:avLst/>
            </a:prstGeom>
          </p:spPr>
        </p:pic>
        <p:sp>
          <p:nvSpPr>
            <p:cNvPr id="506" name="文本框 13"/>
            <p:cNvSpPr txBox="1"/>
            <p:nvPr/>
          </p:nvSpPr>
          <p:spPr>
            <a:xfrm>
              <a:off x="6836" y="2654"/>
              <a:ext cx="1090" cy="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200">
                  <a:solidFill>
                    <a:srgbClr val="000000"/>
                  </a:solidFill>
                  <a:effectLst/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(c)CAP</a:t>
              </a:r>
              <a:endParaRPr lang="zh-CN" sz="105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507" name="图片 5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088"/>
              <a:ext cx="2643" cy="2653"/>
            </a:xfrm>
            <a:prstGeom prst="rect">
              <a:avLst/>
            </a:prstGeom>
          </p:spPr>
        </p:pic>
        <p:sp>
          <p:nvSpPr>
            <p:cNvPr id="508" name="文本框 17"/>
            <p:cNvSpPr txBox="1"/>
            <p:nvPr/>
          </p:nvSpPr>
          <p:spPr>
            <a:xfrm>
              <a:off x="543" y="5742"/>
              <a:ext cx="1558" cy="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200">
                  <a:solidFill>
                    <a:srgbClr val="000000"/>
                  </a:solidFill>
                  <a:effectLst/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(d)AOD-Net</a:t>
              </a:r>
              <a:endParaRPr lang="zh-CN" sz="105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509" name="图片 50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015" y="3088"/>
              <a:ext cx="2665" cy="2653"/>
            </a:xfrm>
            <a:prstGeom prst="rect">
              <a:avLst/>
            </a:prstGeom>
          </p:spPr>
        </p:pic>
        <p:sp>
          <p:nvSpPr>
            <p:cNvPr id="510" name="文本框 25"/>
            <p:cNvSpPr txBox="1"/>
            <p:nvPr/>
          </p:nvSpPr>
          <p:spPr>
            <a:xfrm>
              <a:off x="6452" y="5743"/>
              <a:ext cx="1858" cy="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200">
                  <a:solidFill>
                    <a:srgbClr val="000000"/>
                  </a:solidFill>
                  <a:effectLst/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(f)Ground-truth</a:t>
              </a:r>
              <a:endParaRPr lang="zh-CN" sz="105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pic>
          <p:nvPicPr>
            <p:cNvPr id="511" name="图片 511"/>
            <p:cNvPicPr/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056" y="3089"/>
              <a:ext cx="2653" cy="2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7360" y="346075"/>
            <a:ext cx="1684655" cy="168465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" y="2306320"/>
            <a:ext cx="1693545" cy="1684655"/>
          </a:xfrm>
          <a:prstGeom prst="rect">
            <a:avLst/>
          </a:prstGeom>
        </p:spPr>
      </p:pic>
      <p:pic>
        <p:nvPicPr>
          <p:cNvPr id="53" name="图片 52"/>
          <p:cNvPicPr/>
          <p:nvPr/>
        </p:nvPicPr>
        <p:blipFill>
          <a:blip r:embed="rId3"/>
          <a:stretch>
            <a:fillRect/>
          </a:stretch>
        </p:blipFill>
        <p:spPr>
          <a:xfrm>
            <a:off x="2357120" y="2306320"/>
            <a:ext cx="1692275" cy="1684655"/>
          </a:xfrm>
          <a:prstGeom prst="rect">
            <a:avLst/>
          </a:prstGeom>
        </p:spPr>
      </p:pic>
      <p:pic>
        <p:nvPicPr>
          <p:cNvPr id="56" name="图片 55"/>
          <p:cNvPicPr/>
          <p:nvPr/>
        </p:nvPicPr>
        <p:blipFill>
          <a:blip r:embed="rId4"/>
          <a:stretch>
            <a:fillRect/>
          </a:stretch>
        </p:blipFill>
        <p:spPr>
          <a:xfrm>
            <a:off x="4288155" y="2306320"/>
            <a:ext cx="1684655" cy="1684655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2856865" y="2030730"/>
            <a:ext cx="7010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(b)</a:t>
            </a:r>
            <a:r>
              <a: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DCP</a:t>
            </a:r>
            <a:endParaRPr lang="zh-CN" altLang="en-US" sz="12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875280" y="3991610"/>
            <a:ext cx="65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(e)</a:t>
            </a:r>
            <a:r>
              <a:rPr 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Ours</a:t>
            </a:r>
            <a:endParaRPr lang="en-US" sz="1200" baseline="30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52475" y="2030730"/>
            <a:ext cx="1072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a)</a:t>
            </a:r>
            <a:r>
              <a: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Hazy input</a:t>
            </a:r>
            <a:endParaRPr lang="zh-CN" altLang="en-US" sz="12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783455" y="2030730"/>
            <a:ext cx="6921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(c)</a:t>
            </a:r>
            <a:r>
              <a: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</a:t>
            </a:r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</a:t>
            </a:r>
            <a:r>
              <a: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</a:t>
            </a:r>
            <a:endParaRPr lang="zh-CN" altLang="en-US" sz="12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87400" y="3991610"/>
            <a:ext cx="989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(d)</a:t>
            </a:r>
            <a:r>
              <a:rPr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AOD-Net</a:t>
            </a:r>
            <a:endParaRPr sz="12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9615" y="3992245"/>
            <a:ext cx="11798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(f)</a:t>
            </a:r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Ground-truth</a:t>
            </a:r>
            <a:endParaRPr lang="en-US" sz="1200" baseline="30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46075"/>
            <a:ext cx="1689100" cy="1684655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865" y="346075"/>
            <a:ext cx="1700530" cy="1684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296285" y="822960"/>
            <a:ext cx="488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DCP</a:t>
            </a:r>
            <a:endParaRPr lang="zh-CN" altLang="en-US" sz="12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60180" y="822325"/>
            <a:ext cx="4876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Ours</a:t>
            </a:r>
            <a:endParaRPr lang="en-US" sz="1200" baseline="30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098550"/>
            <a:ext cx="1692275" cy="1684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5225" y="822960"/>
            <a:ext cx="9137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Hazy input</a:t>
            </a:r>
            <a:endParaRPr lang="zh-CN" altLang="en-US" sz="12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15" y="1098550"/>
            <a:ext cx="1684800" cy="1684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640" y="1097915"/>
            <a:ext cx="1700546" cy="16848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34940" y="822325"/>
            <a:ext cx="546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</a:t>
            </a:r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</a:t>
            </a:r>
            <a:r>
              <a: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</a:t>
            </a:r>
            <a:endParaRPr lang="zh-CN" altLang="en-US" sz="12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040" y="1097915"/>
            <a:ext cx="1678079" cy="16848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982460" y="822960"/>
            <a:ext cx="8064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AOD-Net</a:t>
            </a:r>
            <a:endParaRPr sz="12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0" name="图片 19"/>
          <p:cNvPicPr/>
          <p:nvPr/>
        </p:nvPicPr>
        <p:blipFill>
          <a:blip r:embed="rId5"/>
          <a:stretch>
            <a:fillRect/>
          </a:stretch>
        </p:blipFill>
        <p:spPr>
          <a:xfrm>
            <a:off x="8457565" y="1097915"/>
            <a:ext cx="1692000" cy="16848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38155" y="822960"/>
            <a:ext cx="11798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(i) </a:t>
            </a:r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Ground-truth</a:t>
            </a:r>
            <a:endParaRPr lang="en-US" sz="1200" baseline="30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2" name="图片 21"/>
          <p:cNvPicPr/>
          <p:nvPr/>
        </p:nvPicPr>
        <p:blipFill>
          <a:blip r:embed="rId6"/>
          <a:stretch>
            <a:fillRect/>
          </a:stretch>
        </p:blipFill>
        <p:spPr>
          <a:xfrm rot="5400000">
            <a:off x="10364007" y="1096963"/>
            <a:ext cx="1684800" cy="16848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7145" y="1802130"/>
            <a:ext cx="7410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I-</a:t>
            </a:r>
            <a:r>
              <a:rPr lang="zh-CN" altLang="en-US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</a:t>
            </a:r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AZE</a:t>
            </a:r>
            <a:endParaRPr lang="en-US" altLang="zh-CN" sz="12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4" name="图片 23"/>
          <p:cNvPicPr/>
          <p:nvPr/>
        </p:nvPicPr>
        <p:blipFill>
          <a:blip r:embed="rId7"/>
          <a:stretch>
            <a:fillRect/>
          </a:stretch>
        </p:blipFill>
        <p:spPr>
          <a:xfrm>
            <a:off x="8465185" y="2978785"/>
            <a:ext cx="1684800" cy="1684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4310" y="2978785"/>
            <a:ext cx="1682551" cy="1684800"/>
          </a:xfrm>
          <a:prstGeom prst="rect">
            <a:avLst/>
          </a:prstGeom>
        </p:spPr>
      </p:pic>
      <p:pic>
        <p:nvPicPr>
          <p:cNvPr id="28" name="图片 27"/>
          <p:cNvPicPr/>
          <p:nvPr/>
        </p:nvPicPr>
        <p:blipFill>
          <a:blip r:embed="rId9"/>
          <a:stretch>
            <a:fillRect/>
          </a:stretch>
        </p:blipFill>
        <p:spPr>
          <a:xfrm>
            <a:off x="8465185" y="4859655"/>
            <a:ext cx="1684800" cy="1684800"/>
          </a:xfrm>
          <a:prstGeom prst="rect">
            <a:avLst/>
          </a:prstGeom>
        </p:spPr>
      </p:pic>
      <p:pic>
        <p:nvPicPr>
          <p:cNvPr id="29" name="图片 28"/>
          <p:cNvPicPr/>
          <p:nvPr/>
        </p:nvPicPr>
        <p:blipFill>
          <a:blip r:embed="rId10"/>
          <a:stretch>
            <a:fillRect/>
          </a:stretch>
        </p:blipFill>
        <p:spPr>
          <a:xfrm>
            <a:off x="6536690" y="4859655"/>
            <a:ext cx="1684800" cy="1684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ehazed-ihaz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815" y="993775"/>
            <a:ext cx="9537700" cy="4349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6020" y="5647055"/>
            <a:ext cx="128968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dehazed-ihaze.jpg</a:t>
            </a:r>
            <a:endParaRPr lang="en-US" altLang="zh-CN" sz="12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ehazed-ohaz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0" y="1254125"/>
            <a:ext cx="9537700" cy="4349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39970" y="5904865"/>
            <a:ext cx="132334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dehazed-ohaze.jpg</a:t>
            </a:r>
            <a:endParaRPr lang="en-US" altLang="zh-CN" sz="12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3482975" y="4421823"/>
          <a:ext cx="5131435" cy="23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119370" imgH="231140" progId="Equation.AxMath">
                  <p:embed/>
                </p:oleObj>
              </mc:Choice>
              <mc:Fallback>
                <p:oleObj name="" r:id="rId1" imgW="5119370" imgH="231140" progId="Equation.AxMat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82975" y="4421823"/>
                        <a:ext cx="5131435" cy="23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3438525" y="2659380"/>
          <a:ext cx="53149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5248275" imgH="229235" progId="Equation.AxMath">
                  <p:embed/>
                </p:oleObj>
              </mc:Choice>
              <mc:Fallback>
                <p:oleObj name="" r:id="rId3" imgW="5248275" imgH="229235" progId="Equation.AxMath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8525" y="2659380"/>
                        <a:ext cx="531495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4247515" y="3427730"/>
          <a:ext cx="3754120" cy="250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3679825" imgH="231140" progId="Equation.AxMath">
                  <p:embed/>
                </p:oleObj>
              </mc:Choice>
              <mc:Fallback>
                <p:oleObj name="" r:id="rId5" imgW="3679825" imgH="231140" progId="Equation.AxMat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7515" y="3427730"/>
                        <a:ext cx="3754120" cy="250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下箭头 12"/>
          <p:cNvSpPr/>
          <p:nvPr/>
        </p:nvSpPr>
        <p:spPr>
          <a:xfrm>
            <a:off x="6057900" y="2907030"/>
            <a:ext cx="133350" cy="518795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140450" y="2997835"/>
            <a:ext cx="7556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softmax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076700" y="2691765"/>
            <a:ext cx="584200" cy="1835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332095" y="2691765"/>
            <a:ext cx="584200" cy="1835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587490" y="2691130"/>
            <a:ext cx="679450" cy="1835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065770" y="2691765"/>
            <a:ext cx="687070" cy="1835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4860925" y="3428365"/>
            <a:ext cx="280035" cy="1835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777865" y="3428365"/>
            <a:ext cx="280035" cy="1835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6694805" y="3427730"/>
            <a:ext cx="280035" cy="1835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721600" y="3427730"/>
            <a:ext cx="280035" cy="1835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184015" y="2907030"/>
            <a:ext cx="368935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00">
                <a:latin typeface="Times New Roman" panose="02020603050405020304" charset="0"/>
                <a:cs typeface="Times New Roman" panose="02020603050405020304" charset="0"/>
              </a:rPr>
              <a:t>-100</a:t>
            </a:r>
            <a:endParaRPr lang="en-US" altLang="zh-CN" sz="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0045" y="2907030"/>
            <a:ext cx="368935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00">
                <a:latin typeface="Times New Roman" panose="02020603050405020304" charset="0"/>
                <a:cs typeface="Times New Roman" panose="02020603050405020304" charset="0"/>
              </a:rPr>
              <a:t>-100</a:t>
            </a:r>
            <a:endParaRPr lang="en-US" altLang="zh-CN" sz="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43065" y="2907030"/>
            <a:ext cx="368935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00">
                <a:latin typeface="Times New Roman" panose="02020603050405020304" charset="0"/>
                <a:cs typeface="Times New Roman" panose="02020603050405020304" charset="0"/>
              </a:rPr>
              <a:t>-100</a:t>
            </a:r>
            <a:endParaRPr lang="en-US" altLang="zh-CN" sz="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45475" y="2907030"/>
            <a:ext cx="368935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00">
                <a:latin typeface="Times New Roman" panose="02020603050405020304" charset="0"/>
                <a:cs typeface="Times New Roman" panose="02020603050405020304" charset="0"/>
              </a:rPr>
              <a:t>-100</a:t>
            </a:r>
            <a:endParaRPr lang="en-US" altLang="zh-CN" sz="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654935" y="410210"/>
            <a:ext cx="7561580" cy="4210050"/>
            <a:chOff x="4181" y="646"/>
            <a:chExt cx="11908" cy="6630"/>
          </a:xfrm>
        </p:grpSpPr>
        <p:pic>
          <p:nvPicPr>
            <p:cNvPr id="2" name="图片 1" descr="Masked MS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47" y="646"/>
              <a:ext cx="6379" cy="436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1" y="5244"/>
              <a:ext cx="11908" cy="2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9" name="组合 38"/>
          <p:cNvGrpSpPr/>
          <p:nvPr/>
        </p:nvGrpSpPr>
        <p:grpSpPr>
          <a:xfrm>
            <a:off x="3438525" y="1127760"/>
            <a:ext cx="5314950" cy="3364865"/>
            <a:chOff x="5415" y="1776"/>
            <a:chExt cx="8370" cy="5299"/>
          </a:xfrm>
        </p:grpSpPr>
        <p:graphicFrame>
          <p:nvGraphicFramePr>
            <p:cNvPr id="8" name="对象 7"/>
            <p:cNvGraphicFramePr/>
            <p:nvPr/>
          </p:nvGraphicFramePr>
          <p:xfrm>
            <a:off x="5415" y="5471"/>
            <a:ext cx="8370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1" imgW="5248275" imgH="229235" progId="Equation.AxMath">
                    <p:embed/>
                  </p:oleObj>
                </mc:Choice>
                <mc:Fallback>
                  <p:oleObj name="" r:id="rId1" imgW="5248275" imgH="229235" progId="Equation.AxMath">
                    <p:embed/>
                    <p:pic>
                      <p:nvPicPr>
                        <p:cNvPr id="0" name="图片 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415" y="5471"/>
                          <a:ext cx="8370" cy="3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/>
            <p:cNvGraphicFramePr/>
            <p:nvPr/>
          </p:nvGraphicFramePr>
          <p:xfrm>
            <a:off x="6689" y="6681"/>
            <a:ext cx="5912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3" imgW="3679825" imgH="231140" progId="Equation.AxMath">
                    <p:embed/>
                  </p:oleObj>
                </mc:Choice>
                <mc:Fallback>
                  <p:oleObj name="" r:id="rId3" imgW="3679825" imgH="231140" progId="Equation.AxMath">
                    <p:embed/>
                    <p:pic>
                      <p:nvPicPr>
                        <p:cNvPr id="0" name="图片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89" y="6681"/>
                          <a:ext cx="5912" cy="3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下箭头 5"/>
            <p:cNvSpPr/>
            <p:nvPr/>
          </p:nvSpPr>
          <p:spPr>
            <a:xfrm>
              <a:off x="9540" y="5861"/>
              <a:ext cx="210" cy="817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670" y="6004"/>
              <a:ext cx="1190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softmax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6420" y="5522"/>
              <a:ext cx="920" cy="28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8397" y="5522"/>
              <a:ext cx="920" cy="28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0374" y="5521"/>
              <a:ext cx="1070" cy="28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702" y="5522"/>
              <a:ext cx="1082" cy="28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655" y="6682"/>
              <a:ext cx="441" cy="28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9099" y="6682"/>
              <a:ext cx="441" cy="28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10543" y="6681"/>
              <a:ext cx="441" cy="28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2160" y="6681"/>
              <a:ext cx="441" cy="28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589" y="5861"/>
              <a:ext cx="581" cy="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800">
                  <a:latin typeface="Times New Roman" panose="02020603050405020304" charset="0"/>
                  <a:cs typeface="Times New Roman" panose="02020603050405020304" charset="0"/>
                </a:rPr>
                <a:t>-100</a:t>
              </a:r>
              <a:endParaRPr lang="en-US" altLang="zh-CN" sz="8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567" y="5861"/>
              <a:ext cx="581" cy="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800">
                  <a:latin typeface="Times New Roman" panose="02020603050405020304" charset="0"/>
                  <a:cs typeface="Times New Roman" panose="02020603050405020304" charset="0"/>
                </a:rPr>
                <a:t>-100</a:t>
              </a:r>
              <a:endParaRPr lang="en-US" altLang="zh-CN" sz="8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619" y="5861"/>
              <a:ext cx="581" cy="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800">
                  <a:latin typeface="Times New Roman" panose="02020603050405020304" charset="0"/>
                  <a:cs typeface="Times New Roman" panose="02020603050405020304" charset="0"/>
                </a:rPr>
                <a:t>-100</a:t>
              </a:r>
              <a:endParaRPr lang="en-US" altLang="zh-CN" sz="8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985" y="5861"/>
              <a:ext cx="581" cy="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800">
                  <a:latin typeface="Times New Roman" panose="02020603050405020304" charset="0"/>
                  <a:cs typeface="Times New Roman" panose="02020603050405020304" charset="0"/>
                </a:rPr>
                <a:t>-100</a:t>
              </a:r>
              <a:endParaRPr lang="en-US" altLang="zh-CN" sz="8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38" name="图片 37" descr="Masked MSA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0" y="1776"/>
              <a:ext cx="5191" cy="3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转移窗口下的自注意力.drawi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44345" y="2329180"/>
            <a:ext cx="8703310" cy="2199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转移窗口下的自注意力 (2)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75080" y="2160905"/>
            <a:ext cx="9642475" cy="2536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网络架构图 (9)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37385" y="0"/>
            <a:ext cx="83165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两个相邻阶段窗口划分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442845" y="2133600"/>
            <a:ext cx="7305675" cy="25908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2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3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4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5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6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7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8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9.xml><?xml version="1.0" encoding="utf-8"?>
<p:tagLst xmlns:p="http://schemas.openxmlformats.org/presentationml/2006/main">
  <p:tag name="COMMONDATA" val="eyJoZGlkIjoiZTA4NzIyN2MxYTlmMzQ1NGE2MjU5NWRkMjhlOGMxYT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lang="en-US" altLang="zh-CN" sz="1200">
            <a:latin typeface="Times New Roman" panose="02020603050405020304" charset="0"/>
            <a:ea typeface="宋体" panose="02010600030101010101" pitchFamily="2" charset="-122"/>
            <a:cs typeface="Times New Roman" panose="0202060305040502030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1095</Words>
  <Application>WPS 演示</Application>
  <PresentationFormat>宽屏</PresentationFormat>
  <Paragraphs>238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等线</vt:lpstr>
      <vt:lpstr>Office 主题</vt:lpstr>
      <vt:lpstr>Equation.AxMath</vt:lpstr>
      <vt:lpstr>Equation.AxMath</vt:lpstr>
      <vt:lpstr>Equation.AxMath</vt:lpstr>
      <vt:lpstr>Equation.AxMath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星--</cp:lastModifiedBy>
  <cp:revision>70</cp:revision>
  <dcterms:created xsi:type="dcterms:W3CDTF">2022-03-29T12:27:00Z</dcterms:created>
  <dcterms:modified xsi:type="dcterms:W3CDTF">2022-05-28T17:15:11Z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D1D0B6B2CAAA4715B4BC9402BDB687AE</vt:lpwstr>
  </property>
  <property fmtid="{D5CDD505-2E9C-101B-9397-08002B2CF9AE}" pid="3" name="KSOProductBuildVer">
    <vt:lpwstr>2052-11.1.0.11744</vt:lpwstr>
  </property>
</Properties>
</file>